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6" r:id="rId6"/>
    <p:sldId id="264" r:id="rId7"/>
    <p:sldId id="268" r:id="rId8"/>
    <p:sldId id="267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750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31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380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24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318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606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972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678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560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531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843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5ED53-01C9-4A00-BB26-00A7356451D2}" type="datetimeFigureOut">
              <a:rPr lang="en-IE" smtClean="0"/>
              <a:t>04/08/2019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7905-2A8E-49E1-939D-C5C48881D0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899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70C0"/>
                </a:solidFill>
              </a:rPr>
              <a:t>Consumers and their choices</a:t>
            </a:r>
            <a:endParaRPr lang="en-IE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32548"/>
            <a:ext cx="10515600" cy="4351338"/>
          </a:xfrm>
        </p:spPr>
        <p:txBody>
          <a:bodyPr/>
          <a:lstStyle/>
          <a:p>
            <a:r>
              <a:rPr lang="en-IE" dirty="0" smtClean="0"/>
              <a:t>A consumer is an individual who buys a good or service for their own personal use. Example would be buying </a:t>
            </a:r>
            <a:r>
              <a:rPr lang="en-IE" dirty="0" smtClean="0"/>
              <a:t>tickets for </a:t>
            </a:r>
            <a:r>
              <a:rPr lang="en-IE" dirty="0" smtClean="0"/>
              <a:t>Electric Picnic or going to the shop and buying a sandwich for </a:t>
            </a:r>
            <a:r>
              <a:rPr lang="en-IE" dirty="0" smtClean="0"/>
              <a:t>yourself</a:t>
            </a:r>
          </a:p>
          <a:p>
            <a:r>
              <a:rPr lang="en-IE" dirty="0" smtClean="0"/>
              <a:t>When it comes to </a:t>
            </a:r>
            <a:r>
              <a:rPr lang="en-IE" b="1" i="1" u="sng" dirty="0" smtClean="0"/>
              <a:t>consumers</a:t>
            </a:r>
            <a:r>
              <a:rPr lang="en-IE" dirty="0" smtClean="0"/>
              <a:t> and their choices, it is </a:t>
            </a:r>
            <a:r>
              <a:rPr lang="en-IE" b="1" i="1" u="sng" dirty="0" smtClean="0"/>
              <a:t>expected</a:t>
            </a:r>
            <a:r>
              <a:rPr lang="en-IE" dirty="0" smtClean="0"/>
              <a:t> that they </a:t>
            </a:r>
            <a:r>
              <a:rPr lang="en-IE" b="1" i="1" u="sng" dirty="0" smtClean="0"/>
              <a:t>act rationally- </a:t>
            </a:r>
            <a:r>
              <a:rPr lang="en-IE" dirty="0" smtClean="0"/>
              <a:t>in other words they make correct choices and will always go for the option of better value</a:t>
            </a:r>
          </a:p>
          <a:p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815" y="4327237"/>
            <a:ext cx="3587262" cy="175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020" y="4327237"/>
            <a:ext cx="3078041" cy="175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59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accent1"/>
                </a:solidFill>
              </a:rPr>
              <a:t>Experiment</a:t>
            </a:r>
            <a:endParaRPr lang="en-I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Take any product/service over the next week and record your utility over that day.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98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047" y="867559"/>
            <a:ext cx="10515600" cy="95806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Characteristics of Economic Goods for Consumers</a:t>
            </a:r>
            <a:r>
              <a:rPr lang="en-US" dirty="0" smtClean="0"/>
              <a:t/>
            </a:r>
            <a:br>
              <a:rPr lang="en-US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8" y="1500554"/>
            <a:ext cx="10515600" cy="4642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Price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must command a </a:t>
            </a:r>
            <a:r>
              <a:rPr lang="en-US" dirty="0" smtClean="0"/>
              <a:t>price. The </a:t>
            </a:r>
            <a:r>
              <a:rPr lang="en-US" dirty="0"/>
              <a:t>good </a:t>
            </a:r>
            <a:r>
              <a:rPr lang="en-US" dirty="0" smtClean="0"/>
              <a:t>must be </a:t>
            </a:r>
            <a:r>
              <a:rPr lang="en-US" dirty="0"/>
              <a:t>scarce in relation to the demand for it , i.e</a:t>
            </a:r>
            <a:r>
              <a:rPr lang="en-US" dirty="0" smtClean="0"/>
              <a:t>. there </a:t>
            </a:r>
            <a:r>
              <a:rPr lang="en-US" dirty="0"/>
              <a:t>is not enough of it to satisfy the demand </a:t>
            </a:r>
            <a:r>
              <a:rPr lang="en-US" dirty="0" smtClean="0"/>
              <a:t>of all </a:t>
            </a:r>
            <a:r>
              <a:rPr lang="en-US" dirty="0"/>
              <a:t>those who want </a:t>
            </a:r>
            <a:r>
              <a:rPr lang="en-US" dirty="0" smtClean="0"/>
              <a:t>it. </a:t>
            </a:r>
            <a:r>
              <a:rPr lang="en-US" b="1" dirty="0" smtClean="0"/>
              <a:t>E.g</a:t>
            </a:r>
            <a:r>
              <a:rPr lang="en-US" b="1" dirty="0"/>
              <a:t>. Fresh air is not </a:t>
            </a:r>
            <a:r>
              <a:rPr lang="en-US" b="1" dirty="0" smtClean="0"/>
              <a:t>scarce (plentiful </a:t>
            </a:r>
            <a:r>
              <a:rPr lang="en-US" b="1" dirty="0"/>
              <a:t>in supply) so people are not </a:t>
            </a:r>
            <a:r>
              <a:rPr lang="en-US" b="1" dirty="0" smtClean="0"/>
              <a:t>prepared to</a:t>
            </a:r>
            <a:r>
              <a:rPr lang="en-US" dirty="0" smtClean="0"/>
              <a:t> </a:t>
            </a:r>
            <a:r>
              <a:rPr lang="en-US" b="1" dirty="0" smtClean="0"/>
              <a:t>pay </a:t>
            </a:r>
            <a:r>
              <a:rPr lang="en-US" b="1" dirty="0"/>
              <a:t>for </a:t>
            </a:r>
            <a:r>
              <a:rPr lang="en-US" b="1" dirty="0" smtClean="0"/>
              <a:t>it. However, people will pay over the odds for </a:t>
            </a:r>
            <a:r>
              <a:rPr lang="en-US" b="1" dirty="0" smtClean="0"/>
              <a:t>tickets to the Champions League final or Longitude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Utility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b="1" dirty="0"/>
              <a:t> </a:t>
            </a:r>
            <a:r>
              <a:rPr lang="en-US" dirty="0"/>
              <a:t>The good must provide the </a:t>
            </a:r>
            <a:r>
              <a:rPr lang="en-US" dirty="0" smtClean="0"/>
              <a:t>consumer with </a:t>
            </a:r>
            <a:r>
              <a:rPr lang="en-US" dirty="0"/>
              <a:t>some feeling of </a:t>
            </a:r>
            <a:r>
              <a:rPr lang="en-US" dirty="0" smtClean="0"/>
              <a:t>satisfaction. </a:t>
            </a:r>
            <a:r>
              <a:rPr lang="en-US" dirty="0"/>
              <a:t> </a:t>
            </a:r>
            <a:r>
              <a:rPr lang="en-US" dirty="0" smtClean="0"/>
              <a:t>Consumers will </a:t>
            </a:r>
            <a:r>
              <a:rPr lang="en-US" dirty="0"/>
              <a:t>not demand something that doesn’t </a:t>
            </a:r>
            <a:r>
              <a:rPr lang="en-US" dirty="0" smtClean="0"/>
              <a:t>provide </a:t>
            </a:r>
            <a:r>
              <a:rPr lang="en-US" dirty="0" smtClean="0"/>
              <a:t>satisfaction. </a:t>
            </a:r>
            <a:r>
              <a:rPr lang="en-US" b="1" dirty="0" smtClean="0"/>
              <a:t>E.g. You are not going to pay your business teacher to open the school on Saturday for you to come to class </a:t>
            </a:r>
            <a:endParaRPr lang="en-US" b="1" dirty="0"/>
          </a:p>
          <a:p>
            <a:pPr marL="0" indent="0">
              <a:buNone/>
            </a:pP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42308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386640"/>
            <a:ext cx="11446137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Characteristics of Economic Goods for Consumers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Transferable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Ownership or benefit is </a:t>
            </a:r>
            <a:r>
              <a:rPr lang="en-US" dirty="0" smtClean="0"/>
              <a:t>capable of </a:t>
            </a:r>
            <a:r>
              <a:rPr lang="en-US" dirty="0"/>
              <a:t>being given from one person to </a:t>
            </a:r>
            <a:r>
              <a:rPr lang="en-US" dirty="0" smtClean="0"/>
              <a:t>another. </a:t>
            </a:r>
            <a:r>
              <a:rPr lang="en-US" b="1" dirty="0" smtClean="0"/>
              <a:t>E.g. You </a:t>
            </a:r>
            <a:r>
              <a:rPr lang="en-US" b="1" dirty="0" smtClean="0"/>
              <a:t>can sell someone a car but you cannot sell them something that will make them younger or healthier</a:t>
            </a:r>
            <a:endParaRPr lang="en-US" b="1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10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0070C0"/>
                </a:solidFill>
              </a:rPr>
              <a:t>Utility</a:t>
            </a:r>
            <a:endParaRPr lang="en-IE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9631" y="1350496"/>
            <a:ext cx="10901289" cy="4413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have just learned that Utility </a:t>
            </a:r>
            <a:r>
              <a:rPr lang="en-US" dirty="0" smtClean="0"/>
              <a:t>is the</a:t>
            </a:r>
            <a:r>
              <a:rPr lang="en-US" dirty="0"/>
              <a:t> amount of </a:t>
            </a:r>
            <a:r>
              <a:rPr lang="en-US" dirty="0" smtClean="0"/>
              <a:t>benefit/satisfaction you get from using a good or service. Consumers will seek to spend their income in a way that will lead to maximum utility for them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US" b="1" dirty="0" smtClean="0"/>
              <a:t>BUT- Consumers </a:t>
            </a:r>
            <a:r>
              <a:rPr lang="en-US" b="1" dirty="0"/>
              <a:t>have LIMITED </a:t>
            </a:r>
            <a:r>
              <a:rPr lang="en-US" b="1" dirty="0" smtClean="0"/>
              <a:t>INCOMES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heir</a:t>
            </a:r>
            <a:r>
              <a:rPr lang="en-US" b="1" dirty="0"/>
              <a:t> </a:t>
            </a:r>
            <a:r>
              <a:rPr lang="en-US" dirty="0" smtClean="0"/>
              <a:t>income is not </a:t>
            </a:r>
            <a:r>
              <a:rPr lang="en-US" dirty="0"/>
              <a:t>large enough to satisfy all their needs and wants. </a:t>
            </a:r>
            <a:r>
              <a:rPr lang="en-US" dirty="0" smtClean="0"/>
              <a:t>Therefore, the consumer is forced to make choices on the products and services that they will buy- there will be an opportunity cost on products and services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3640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Measuring Utility</a:t>
            </a:r>
            <a:endParaRPr lang="en-IE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707" y="1856709"/>
            <a:ext cx="39975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Think back to Matilda and the scene when Bruce is forced to eat the cake by Ms </a:t>
            </a:r>
            <a:r>
              <a:rPr lang="en-GB" dirty="0" err="1" smtClean="0"/>
              <a:t>Trunchbull</a:t>
            </a:r>
            <a:r>
              <a:rPr lang="en-GB" dirty="0" smtClean="0"/>
              <a:t>- how did Bruce feel as he ate more and more cake? Would it be fair to say his utility increased or decreased at different stages?</a:t>
            </a:r>
            <a:endParaRPr lang="en-I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581" y="2207602"/>
            <a:ext cx="498157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2707" y="3771872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/>
              <a:t>https://youtu.be/EOQeU_6vbeg</a:t>
            </a:r>
          </a:p>
        </p:txBody>
      </p:sp>
    </p:spTree>
    <p:extLst>
      <p:ext uri="{BB962C8B-B14F-4D97-AF65-F5344CB8AC3E}">
        <p14:creationId xmlns:p14="http://schemas.microsoft.com/office/powerpoint/2010/main" val="311688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And so with Utility, we are able to show this data using a table and graph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33073" y="2248486"/>
            <a:ext cx="3065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1. What </a:t>
            </a:r>
            <a:r>
              <a:rPr lang="en-IE" dirty="0" smtClean="0"/>
              <a:t>do you notice about the marginal utility in this picture?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6433073" y="3069367"/>
            <a:ext cx="2796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2. Where </a:t>
            </a:r>
            <a:r>
              <a:rPr lang="en-IE" dirty="0" smtClean="0"/>
              <a:t>should the person stop </a:t>
            </a:r>
            <a:r>
              <a:rPr lang="en-IE" dirty="0" smtClean="0"/>
              <a:t>eating apples</a:t>
            </a:r>
            <a:r>
              <a:rPr lang="en-IE" dirty="0" smtClean="0"/>
              <a:t>?</a:t>
            </a:r>
            <a:endParaRPr lang="en-I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14" y="1895058"/>
            <a:ext cx="508635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3014" y="1688123"/>
            <a:ext cx="560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Law of Diminishing Marginal Activity for eating apples.</a:t>
            </a:r>
            <a:endParaRPr lang="en-IE" dirty="0">
              <a:solidFill>
                <a:srgbClr val="C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14" y="4275259"/>
            <a:ext cx="494714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62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Could we have a volunteer to conduct a social experiment on utility in the classroom?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80851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Recording Utility</a:t>
            </a:r>
            <a:endParaRPr lang="en-I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class, we are going to conduct a social experiment using biscuits. We will hope that as each biscuit is consumed, this will effect the overall utility of the student involved.</a:t>
            </a: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838" y="4110404"/>
            <a:ext cx="336232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33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accent1"/>
                </a:solidFill>
              </a:rPr>
              <a:t>Items not affected by Diminishing Marginal Utility</a:t>
            </a:r>
            <a:endParaRPr lang="en-I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Cigarettes</a:t>
            </a:r>
          </a:p>
          <a:p>
            <a:pPr marL="0" indent="0">
              <a:buNone/>
            </a:pPr>
            <a:r>
              <a:rPr lang="en-IE" dirty="0" smtClean="0"/>
              <a:t>People who are addicted to cigarettes will continue to smoke. Each cigarette will bring the same marginal utility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Medicine</a:t>
            </a:r>
          </a:p>
          <a:p>
            <a:pPr marL="0" indent="0">
              <a:buNone/>
            </a:pPr>
            <a:r>
              <a:rPr lang="en-IE" dirty="0" smtClean="0"/>
              <a:t>Every dose is just as important as the last</a:t>
            </a:r>
          </a:p>
        </p:txBody>
      </p:sp>
      <p:pic>
        <p:nvPicPr>
          <p:cNvPr id="4098" name="Picture 2" descr="http://previews.123rf.com/images/inbj/inbj1109/inbj110900376/10598648-Colorful-medicines-closeup-on-white-background-Stock-Photo-pharmacy-medicine-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783" y="3545858"/>
            <a:ext cx="3739760" cy="249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686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365</Words>
  <Application>Microsoft Office PowerPoint</Application>
  <PresentationFormat>Custom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Consumers and their choices</vt:lpstr>
      <vt:lpstr>Characteristics of Economic Goods for Consumers </vt:lpstr>
      <vt:lpstr>Characteristics of Economic Goods for Consumers</vt:lpstr>
      <vt:lpstr>Utility</vt:lpstr>
      <vt:lpstr>Measuring Utility</vt:lpstr>
      <vt:lpstr>And so with Utility, we are able to show this data using a table and graph</vt:lpstr>
      <vt:lpstr>PowerPoint Presentation</vt:lpstr>
      <vt:lpstr>Recording Utility</vt:lpstr>
      <vt:lpstr>Items not affected by Diminishing Marginal Utility</vt:lpstr>
      <vt:lpstr>Experiment</vt:lpstr>
    </vt:vector>
  </TitlesOfParts>
  <Company>LMETB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Consumers and their choices</dc:title>
  <dc:creator>Stephen Murtagh</dc:creator>
  <cp:lastModifiedBy>Admin</cp:lastModifiedBy>
  <cp:revision>8</cp:revision>
  <dcterms:created xsi:type="dcterms:W3CDTF">2016-06-28T12:45:20Z</dcterms:created>
  <dcterms:modified xsi:type="dcterms:W3CDTF">2019-08-04T19:32:19Z</dcterms:modified>
</cp:coreProperties>
</file>